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21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08307D-DB89-492A-9F9D-664F5109C145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609B9-1FDB-41AC-9481-89EC2F8C5F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1533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6A196-45FB-EB38-A75C-9B35BCD85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97AFA25-B51D-1785-CB0E-F1D4B40C2A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B753776-8F98-FE07-02E2-D73C53A268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E9B2D35-E3FC-E168-3CE3-D6C59FBF12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9609B9-1FDB-41AC-9481-89EC2F8C5F4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6923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4168DD-D4E7-5B7F-3241-9FCFBDB192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8666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DCCC241-29D1-C853-1928-BC9A2CD54F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71E42E9-7B36-25CC-972A-89C06736D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ADF9F-147C-4B50-B04C-5938A53B7B7C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2115524-F0A8-C55F-AD27-5B93EC895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19B3F17-4142-A777-E8FD-18FEC9754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62840-8545-46E4-B628-CAD914086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024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F6D012-668D-E065-5D04-0545791B8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32EBCB4-327F-AD48-7418-EE39FB9101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8D9B683-AACE-CF70-0321-56A969AD0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ADF9F-147C-4B50-B04C-5938A53B7B7C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D0CAE60-D233-CB8B-8B28-160FDB405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04141EA-0E20-A135-0CC3-BCBA64C9C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62840-8545-46E4-B628-CAD914086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865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86B94BC-DC4F-6166-B318-7705961965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11A00A2-A08E-44C0-90C6-72D40C0C75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660B660-04C6-B376-5CDB-87A350124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ADF9F-147C-4B50-B04C-5938A53B7B7C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9664CC6-D5B1-5039-B055-94D6FC7B3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A0D058A-B877-EC6A-6CB8-B24EA3188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62840-8545-46E4-B628-CAD914086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0759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C799CC-805C-1AAB-7433-16E0103FA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0F586D4-61C5-58FE-0FAD-5C023CC43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23C6A6E-57A6-829F-6C9D-8A51331F5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ADF9F-147C-4B50-B04C-5938A53B7B7C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DE91262-B593-4FCE-EB57-22BB64FFD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83032E0-318E-310E-8A24-7B41CA94B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62840-8545-46E4-B628-CAD914086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2669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10C3DA-6C24-D60E-2F1B-0B84FEE88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8666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0F44A8A-CAFA-17D7-CFF2-66A6FCC9EF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>
                    <a:tint val="82000"/>
                  </a:schemeClr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82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82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82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82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82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82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82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725CDA9-E840-EC20-A146-0EFD1C1CA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ADF9F-147C-4B50-B04C-5938A53B7B7C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EFEA562-C7E8-7365-705F-CD3385AD9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1934A05-F63F-7A06-E9B6-2B7B93566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62840-8545-46E4-B628-CAD914086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4581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0B6ED6-0CF0-F4FF-E15F-FEF7E8E93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CDA5036-944B-762B-ED91-125BC98EDD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350D8E7-2D59-0769-8081-C7D7AC8820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0EFD5A1-5EBD-1DD0-1B18-EDD137CBE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ADF9F-147C-4B50-B04C-5938A53B7B7C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227E5E7-F9F6-6DDD-E786-54E4DEA25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B9DC5A9-F9D6-4B70-03FB-0E2D3E4C7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62840-8545-46E4-B628-CAD914086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0981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160683-24FB-99ED-2DED-151361F31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BF21707-0E90-89D7-2103-9894BE5E1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AC9642E-6066-ED50-009C-05BC727601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963E80D-9DDE-6EB1-E50A-5C66E9A956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6D4304B6-1E0B-5818-7BE4-89EA142763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46057EC-E890-76A0-06F6-9488E9BD9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ADF9F-147C-4B50-B04C-5938A53B7B7C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E234330-9E05-7770-D8E8-7E1DAFD2E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25EBB95-99D1-7B63-8A87-571E90FC5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62840-8545-46E4-B628-CAD914086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6141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48DE968-9084-5D64-FC0B-5647A3417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74A5813-CF1C-95E1-44BC-8ACCF19BC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ADF9F-147C-4B50-B04C-5938A53B7B7C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8D9976D-2E68-7FED-BFB0-781D7ACF8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9D2586F-7CE4-3E54-F87A-D3CB8CE3E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62840-8545-46E4-B628-CAD914086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7160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E61DE5F-1409-32FE-C7EE-74792D74D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ADF9F-147C-4B50-B04C-5938A53B7B7C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99BC1CA-5ADD-245F-7627-777F1BC27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9D633D9-5313-A471-346A-98588E5C0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62840-8545-46E4-B628-CAD914086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7374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7375D95-6747-10E1-9373-258387A10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1E92C70-A603-6686-2A70-8FDC561EE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DE662AE-2D75-4D44-0DDF-AAE450F1DD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E7AA741-90AE-359F-B124-620BFBAFB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ADF9F-147C-4B50-B04C-5938A53B7B7C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ED4AD69-69D7-A42D-72FF-996355C9B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2878A7E-C361-E22E-FB70-7C9FC3BA1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62840-8545-46E4-B628-CAD914086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7932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97C6788-908F-409A-9084-D66AE88AE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FCBA212-F9D5-4A4C-7719-16405A33A6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FD419D2-DEE0-6615-A13A-2A9A4901F6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7D50823-3B5D-9421-4401-6200CD655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ADF9F-147C-4B50-B04C-5938A53B7B7C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E6A01D3-57CF-A33F-85E8-A8439A788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E9DC2C0-EA96-2E7D-99C2-97CB16E7A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62840-8545-46E4-B628-CAD914086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14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FDCD971-EE73-7F69-C3A8-64ED92FC1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126912C-8DBD-0BA4-4E25-AC37531EBF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C881673-0947-C602-DA80-D2A13FCECB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4ADF9F-147C-4B50-B04C-5938A53B7B7C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082DC81-F862-3D93-65A2-31A43055EB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BD421D-42E5-81B1-AAD9-E9D5231BC2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662840-8545-46E4-B628-CAD914086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087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320759" rtl="0" eaLnBrk="1" latinLnBrk="0" hangingPunct="1">
        <a:lnSpc>
          <a:spcPct val="90000"/>
        </a:lnSpc>
        <a:spcBef>
          <a:spcPct val="0"/>
        </a:spcBef>
        <a:buNone/>
        <a:defRPr kumimoji="1"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kumimoji="1"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7.png"/><Relationship Id="rId5" Type="http://schemas.microsoft.com/office/2007/relationships/hdphoto" Target="../media/hdphoto1.wdp"/><Relationship Id="rId10" Type="http://schemas.openxmlformats.org/officeDocument/2006/relationships/image" Target="../media/image6.emf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9142B-52EB-6BB6-7A48-DD7519A56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図 32">
            <a:extLst>
              <a:ext uri="{FF2B5EF4-FFF2-40B4-BE49-F238E27FC236}">
                <a16:creationId xmlns:a16="http://schemas.microsoft.com/office/drawing/2014/main" id="{0FEC708C-2FB5-D065-C7F8-58FDAA39A0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34" r="4770" b="93382"/>
          <a:stretch/>
        </p:blipFill>
        <p:spPr bwMode="auto">
          <a:xfrm rot="21029639">
            <a:off x="55673" y="7040201"/>
            <a:ext cx="324485" cy="3175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4" name="楕円 33">
            <a:extLst>
              <a:ext uri="{FF2B5EF4-FFF2-40B4-BE49-F238E27FC236}">
                <a16:creationId xmlns:a16="http://schemas.microsoft.com/office/drawing/2014/main" id="{7D6C7A6B-F5A5-75FC-338B-07B135BB8922}"/>
              </a:ext>
            </a:extLst>
          </p:cNvPr>
          <p:cNvSpPr/>
          <p:nvPr/>
        </p:nvSpPr>
        <p:spPr>
          <a:xfrm rot="20851127">
            <a:off x="75706" y="6807640"/>
            <a:ext cx="922217" cy="378188"/>
          </a:xfrm>
          <a:prstGeom prst="ellipse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dirty="0">
                <a:solidFill>
                  <a:srgbClr val="CC00CC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新企画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31F7E9A-F94C-F419-96AE-74482C28FF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MosiaicBubbles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0679"/>
          <a:stretch/>
        </p:blipFill>
        <p:spPr bwMode="auto">
          <a:xfrm>
            <a:off x="-45286" y="8334692"/>
            <a:ext cx="6960235" cy="152273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1047B63D-52C5-D977-0AD1-2DC954D18C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13063"/>
            <a:ext cx="6858000" cy="2259026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868501B-3BE3-6B60-D3C3-B3D032231816}"/>
              </a:ext>
            </a:extLst>
          </p:cNvPr>
          <p:cNvSpPr txBox="1"/>
          <p:nvPr/>
        </p:nvSpPr>
        <p:spPr>
          <a:xfrm>
            <a:off x="347785" y="2206804"/>
            <a:ext cx="54733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参加資格</a:t>
            </a:r>
            <a:r>
              <a:rPr lang="ja-JP" altLang="en-US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ja-JP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：日油健保の被保険者</a:t>
            </a:r>
          </a:p>
          <a:p>
            <a:r>
              <a:rPr lang="ja-JP" altLang="ja-JP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実施期間</a:t>
            </a:r>
            <a:r>
              <a:rPr lang="ja-JP" altLang="en-US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ja-JP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10/1</a:t>
            </a:r>
            <a:r>
              <a:rPr lang="ja-JP" altLang="ja-JP" sz="160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（木）</a:t>
            </a:r>
            <a:r>
              <a:rPr lang="ja-JP" altLang="ja-JP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11/29</a:t>
            </a:r>
            <a:r>
              <a:rPr lang="ja-JP" altLang="ja-JP" sz="160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（日）</a:t>
            </a:r>
          </a:p>
          <a:p>
            <a:r>
              <a:rPr lang="ja-JP" altLang="ja-JP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目標　　</a:t>
            </a:r>
            <a:r>
              <a:rPr lang="ja-JP" altLang="en-US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ja-JP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：</a:t>
            </a:r>
            <a:r>
              <a:rPr lang="en-US" altLang="ja-JP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60</a:t>
            </a:r>
            <a:r>
              <a:rPr lang="ja-JP" altLang="ja-JP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日間</a:t>
            </a:r>
            <a:r>
              <a:rPr lang="en-US" altLang="ja-JP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48</a:t>
            </a:r>
            <a:r>
              <a:rPr lang="ja-JP" altLang="ja-JP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万歩</a:t>
            </a:r>
            <a:r>
              <a:rPr lang="ja-JP" altLang="ja-JP" sz="140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140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ja-JP" sz="140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日当たり</a:t>
            </a:r>
            <a:r>
              <a:rPr lang="en-US" altLang="ja-JP" sz="140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8000</a:t>
            </a:r>
            <a:r>
              <a:rPr lang="ja-JP" altLang="ja-JP" sz="140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歩）</a:t>
            </a:r>
          </a:p>
          <a:p>
            <a:r>
              <a:rPr lang="ja-JP" altLang="ja-JP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賞品　　　</a:t>
            </a:r>
            <a:r>
              <a:rPr lang="ja-JP" altLang="en-US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ja-JP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：達成者にはクオカードを贈呈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D31ED76-F2AD-99F9-B218-055036F340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455" b="90000" l="9122" r="95482">
                        <a14:foregroundMark x1="26579" y1="18500" x2="26579" y2="18500"/>
                      </a14:backgroundRemoval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045" y="1755276"/>
            <a:ext cx="2695519" cy="2022598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3E364CB0-92FE-DC65-7071-24F7BEC457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34" r="4770" b="93382"/>
          <a:stretch/>
        </p:blipFill>
        <p:spPr bwMode="auto">
          <a:xfrm rot="21029639">
            <a:off x="53288" y="3461840"/>
            <a:ext cx="324485" cy="3175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WordArt 6">
            <a:extLst>
              <a:ext uri="{FF2B5EF4-FFF2-40B4-BE49-F238E27FC236}">
                <a16:creationId xmlns:a16="http://schemas.microsoft.com/office/drawing/2014/main" id="{BD1FCF89-B7D4-E4CD-919B-9244E14D95F6}"/>
              </a:ext>
            </a:extLst>
          </p:cNvPr>
          <p:cNvSpPr txBox="1">
            <a:spLocks/>
          </p:cNvSpPr>
          <p:nvPr/>
        </p:nvSpPr>
        <p:spPr bwMode="auto">
          <a:xfrm>
            <a:off x="458921" y="3502927"/>
            <a:ext cx="1446530" cy="204470"/>
          </a:xfrm>
          <a:prstGeom prst="rect">
            <a:avLst/>
          </a:prstGeom>
          <a:noFill/>
          <a:effectLst>
            <a:softEdge rad="31750"/>
          </a:effectLst>
        </p:spPr>
        <p:txBody>
          <a:bodyPr wrap="square" lIns="0" tIns="0" rIns="0" bIns="0" numCol="1" fromWordArt="1">
            <a:prstTxWarp prst="textPlain">
              <a:avLst>
                <a:gd name="adj" fmla="val 50000"/>
              </a:avLst>
            </a:prstTxWarp>
            <a:noAutofit/>
          </a:bodyPr>
          <a:lstStyle/>
          <a:p>
            <a:pPr indent="139700" algn="just">
              <a:buNone/>
            </a:pPr>
            <a:r>
              <a:rPr lang="ja-JP" sz="1100" dirty="0">
                <a:ln>
                  <a:noFill/>
                </a:ln>
                <a:solidFill>
                  <a:srgbClr val="538135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ＭＳ Ｐゴシック" panose="020B0600070205080204" pitchFamily="50" charset="-128"/>
                <a:ea typeface="HGS創英角ﾎﾟｯﾌﾟ体" panose="040B0A00000000000000" pitchFamily="50" charset="-128"/>
                <a:cs typeface="ＭＳ Ｐゴシック" panose="020B0600070205080204" pitchFamily="50" charset="-128"/>
              </a:rPr>
              <a:t>参加の流れ</a:t>
            </a:r>
            <a:endParaRPr lang="ja-JP" sz="1200" dirty="0"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21" name="テキスト ボックス 1">
            <a:extLst>
              <a:ext uri="{FF2B5EF4-FFF2-40B4-BE49-F238E27FC236}">
                <a16:creationId xmlns:a16="http://schemas.microsoft.com/office/drawing/2014/main" id="{DE2927E9-AE86-9887-8C51-E742D27DE0D7}"/>
              </a:ext>
            </a:extLst>
          </p:cNvPr>
          <p:cNvSpPr txBox="1"/>
          <p:nvPr/>
        </p:nvSpPr>
        <p:spPr>
          <a:xfrm>
            <a:off x="78388" y="3787658"/>
            <a:ext cx="6635101" cy="1419438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76200" algn="just">
              <a:lnSpc>
                <a:spcPct val="50000"/>
              </a:lnSpc>
              <a:spcBef>
                <a:spcPts val="600"/>
              </a:spcBef>
              <a:buNone/>
            </a:pPr>
            <a:endParaRPr lang="en-US" altLang="ja-JP" sz="1200" b="1" kern="100" dirty="0">
              <a:solidFill>
                <a:srgbClr val="385623"/>
              </a:solidFill>
              <a:effectLst/>
              <a:latin typeface="Century" panose="02040604050505020304" pitchFamily="18" charset="0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indent="76200" algn="ctr">
              <a:lnSpc>
                <a:spcPct val="50000"/>
              </a:lnSpc>
              <a:spcBef>
                <a:spcPts val="600"/>
              </a:spcBef>
              <a:buNone/>
            </a:pPr>
            <a:r>
              <a:rPr lang="ja-JP" sz="1200" b="1" kern="100" dirty="0">
                <a:solidFill>
                  <a:srgbClr val="385623"/>
                </a:solidFill>
                <a:effectLst/>
                <a:latin typeface="Century" panose="020406040505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❶参加申込　　　→　　</a:t>
            </a:r>
            <a:r>
              <a:rPr lang="ja-JP" altLang="en-US" sz="1200" b="1" kern="100" dirty="0">
                <a:solidFill>
                  <a:srgbClr val="385623"/>
                </a:solidFill>
                <a:effectLst/>
                <a:latin typeface="Century" panose="020406040505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　</a:t>
            </a:r>
            <a:r>
              <a:rPr lang="ja-JP" sz="1200" b="1" kern="100" dirty="0">
                <a:solidFill>
                  <a:srgbClr val="385623"/>
                </a:solidFill>
                <a:effectLst/>
                <a:latin typeface="Century" panose="020406040505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❷ウォーキング実施　　　→　　　</a:t>
            </a:r>
            <a:r>
              <a:rPr lang="en-US" sz="1200" b="1" kern="100" dirty="0">
                <a:solidFill>
                  <a:srgbClr val="385623"/>
                </a:solidFill>
                <a:effectLst/>
                <a:latin typeface="Century" panose="020406040505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❸</a:t>
            </a:r>
            <a:r>
              <a:rPr lang="ja-JP" sz="1200" b="1" kern="100" dirty="0">
                <a:solidFill>
                  <a:srgbClr val="385623"/>
                </a:solidFill>
                <a:effectLst/>
                <a:latin typeface="Century" panose="020406040505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記録表提出　　　→　　　</a:t>
            </a:r>
            <a:r>
              <a:rPr lang="en-US" sz="1200" b="1" kern="100" dirty="0">
                <a:solidFill>
                  <a:srgbClr val="385623"/>
                </a:solidFill>
                <a:effectLst/>
                <a:latin typeface="Century" panose="020406040505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❹</a:t>
            </a:r>
            <a:r>
              <a:rPr lang="ja-JP" sz="1200" b="1" kern="100" dirty="0">
                <a:solidFill>
                  <a:srgbClr val="385623"/>
                </a:solidFill>
                <a:effectLst/>
                <a:latin typeface="Century" panose="020406040505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クオカード受領</a:t>
            </a:r>
            <a:endParaRPr lang="ja-JP" sz="12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en-US" sz="1200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12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FB500A0-8B7D-02B8-3719-C89E0B93587C}"/>
              </a:ext>
            </a:extLst>
          </p:cNvPr>
          <p:cNvSpPr txBox="1"/>
          <p:nvPr/>
        </p:nvSpPr>
        <p:spPr>
          <a:xfrm>
            <a:off x="29298" y="4194793"/>
            <a:ext cx="18500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9/28(</a:t>
            </a:r>
            <a:r>
              <a:rPr lang="ja-JP" altLang="en-US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まで</a:t>
            </a:r>
          </a:p>
          <a:p>
            <a:pPr algn="ctr"/>
            <a:r>
              <a:rPr lang="ja-JP" altLang="en-US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各自</a:t>
            </a:r>
            <a:r>
              <a:rPr lang="en-US" altLang="ja-JP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Microsoft Forms</a:t>
            </a:r>
          </a:p>
          <a:p>
            <a:pPr algn="ctr"/>
            <a:r>
              <a:rPr lang="en-US" altLang="ja-JP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(QR</a:t>
            </a:r>
            <a:r>
              <a:rPr lang="ja-JP" altLang="en-US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ｺｰﾄﾞ</a:t>
            </a:r>
            <a:r>
              <a:rPr lang="en-US" altLang="ja-JP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よりエントリー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582559A-9E5E-17A5-4E64-85FB65423B83}"/>
              </a:ext>
            </a:extLst>
          </p:cNvPr>
          <p:cNvSpPr txBox="1"/>
          <p:nvPr/>
        </p:nvSpPr>
        <p:spPr>
          <a:xfrm>
            <a:off x="1905451" y="4162581"/>
            <a:ext cx="1309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10/1</a:t>
            </a:r>
            <a:r>
              <a:rPr lang="ja-JP" altLang="en-US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11/29</a:t>
            </a:r>
          </a:p>
          <a:p>
            <a:pPr algn="ctr"/>
            <a:r>
              <a:rPr lang="en-US" altLang="zh-TW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60</a:t>
            </a:r>
            <a:r>
              <a:rPr lang="zh-TW" altLang="en-US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日間歩数記録</a:t>
            </a:r>
            <a:endParaRPr lang="en-US" altLang="zh-TW" sz="1200" dirty="0">
              <a:solidFill>
                <a:schemeClr val="accent6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en-US" altLang="ja-JP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(Excel</a:t>
            </a:r>
            <a:r>
              <a:rPr lang="ja-JP" altLang="en-US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か紙</a:t>
            </a:r>
            <a:r>
              <a:rPr lang="en-US" altLang="ja-JP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E94A07E4-8FE9-61DB-12D6-D74810303A7D}"/>
              </a:ext>
            </a:extLst>
          </p:cNvPr>
          <p:cNvSpPr txBox="1"/>
          <p:nvPr/>
        </p:nvSpPr>
        <p:spPr>
          <a:xfrm>
            <a:off x="3445065" y="4184351"/>
            <a:ext cx="18845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12/8(</a:t>
            </a:r>
            <a:r>
              <a:rPr lang="ja-JP" altLang="en-US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火</a:t>
            </a:r>
            <a:r>
              <a:rPr lang="en-US" altLang="ja-JP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まで</a:t>
            </a:r>
            <a:endParaRPr lang="en-US" altLang="ja-JP" sz="1200" dirty="0">
              <a:solidFill>
                <a:schemeClr val="accent6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事業所担当者へ提出</a:t>
            </a:r>
            <a:endParaRPr lang="en-US" altLang="ja-JP" sz="1200" dirty="0">
              <a:solidFill>
                <a:schemeClr val="accent6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＆</a:t>
            </a:r>
            <a:endParaRPr lang="en-US" altLang="ja-JP" sz="1200" dirty="0">
              <a:solidFill>
                <a:schemeClr val="accent6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en-US" altLang="ja-JP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Microsoft Forms</a:t>
            </a:r>
            <a:r>
              <a:rPr lang="ja-JP" altLang="en-US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で</a:t>
            </a:r>
            <a:endParaRPr lang="en-US" altLang="ja-JP" sz="1200" dirty="0">
              <a:solidFill>
                <a:schemeClr val="accent6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合計歩数入力</a:t>
            </a:r>
            <a:endParaRPr lang="en-US" altLang="ja-JP" sz="1200" dirty="0">
              <a:solidFill>
                <a:schemeClr val="accent6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224E64D6-2DB4-BF3B-7665-32DDEF03DB72}"/>
              </a:ext>
            </a:extLst>
          </p:cNvPr>
          <p:cNvSpPr txBox="1"/>
          <p:nvPr/>
        </p:nvSpPr>
        <p:spPr>
          <a:xfrm>
            <a:off x="5245194" y="4197414"/>
            <a:ext cx="1468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※48</a:t>
            </a:r>
            <a:r>
              <a:rPr kumimoji="1" lang="ja-JP" altLang="en-US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万歩達成者へ</a:t>
            </a:r>
            <a:r>
              <a:rPr kumimoji="1" lang="en-US" altLang="ja-JP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kumimoji="1" lang="ja-JP" altLang="en-US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月上旬発送予定</a:t>
            </a:r>
          </a:p>
        </p:txBody>
      </p:sp>
      <p:sp>
        <p:nvSpPr>
          <p:cNvPr id="30" name="WordArt 6">
            <a:extLst>
              <a:ext uri="{FF2B5EF4-FFF2-40B4-BE49-F238E27FC236}">
                <a16:creationId xmlns:a16="http://schemas.microsoft.com/office/drawing/2014/main" id="{C59A296B-72D1-6DE8-C3AC-83917391F637}"/>
              </a:ext>
            </a:extLst>
          </p:cNvPr>
          <p:cNvSpPr txBox="1">
            <a:spLocks/>
          </p:cNvSpPr>
          <p:nvPr/>
        </p:nvSpPr>
        <p:spPr bwMode="auto">
          <a:xfrm>
            <a:off x="524282" y="7056598"/>
            <a:ext cx="2484578" cy="249486"/>
          </a:xfrm>
          <a:prstGeom prst="rect">
            <a:avLst/>
          </a:prstGeom>
          <a:noFill/>
          <a:effectLst>
            <a:softEdge rad="31750"/>
          </a:effectLst>
        </p:spPr>
        <p:txBody>
          <a:bodyPr wrap="square" lIns="0" tIns="0" rIns="0" bIns="0" numCol="1" fromWordArt="1">
            <a:prstTxWarp prst="textPlain">
              <a:avLst>
                <a:gd name="adj" fmla="val 50000"/>
              </a:avLst>
            </a:prstTxWarp>
            <a:noAutofit/>
          </a:bodyPr>
          <a:lstStyle/>
          <a:p>
            <a:pPr indent="139700" algn="just">
              <a:buNone/>
            </a:pPr>
            <a:r>
              <a:rPr lang="ja-JP" altLang="en-US" sz="1100" dirty="0">
                <a:ln>
                  <a:noFill/>
                </a:ln>
                <a:solidFill>
                  <a:srgbClr val="538135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ＭＳ Ｐゴシック" panose="020B0600070205080204" pitchFamily="50" charset="-128"/>
                <a:ea typeface="HGS創英角ﾎﾟｯﾌﾟ体" panose="040B0A00000000000000" pitchFamily="50" charset="-128"/>
                <a:cs typeface="ＭＳ Ｐゴシック" panose="020B0600070205080204" pitchFamily="50" charset="-128"/>
              </a:rPr>
              <a:t>ウォーキング川柳募集</a:t>
            </a:r>
            <a:endParaRPr lang="ja-JP" sz="1200" dirty="0"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BBE20662-875B-8604-23A4-06DD701C42C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894252">
            <a:off x="5960475" y="5433476"/>
            <a:ext cx="763153" cy="1535614"/>
          </a:xfrm>
          <a:prstGeom prst="rect">
            <a:avLst/>
          </a:prstGeom>
        </p:spPr>
      </p:pic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49DDBFA7-7106-911B-AB0D-F8BA211E127E}"/>
              </a:ext>
            </a:extLst>
          </p:cNvPr>
          <p:cNvSpPr txBox="1"/>
          <p:nvPr/>
        </p:nvSpPr>
        <p:spPr>
          <a:xfrm>
            <a:off x="6596756" y="703919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36ACCFC5-36FF-63F6-E6ED-AC11F9F4240E}"/>
              </a:ext>
            </a:extLst>
          </p:cNvPr>
          <p:cNvSpPr txBox="1"/>
          <p:nvPr/>
        </p:nvSpPr>
        <p:spPr>
          <a:xfrm>
            <a:off x="3175731" y="6825739"/>
            <a:ext cx="3844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入選者にはステキな賞品を贈呈します。</a:t>
            </a:r>
          </a:p>
          <a:p>
            <a:r>
              <a:rPr kumimoji="1" lang="ja-JP" altLang="en-US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審査員：日油健康保険組合　事務局</a:t>
            </a:r>
            <a:endParaRPr kumimoji="1" lang="en-US" altLang="ja-JP" sz="1200" dirty="0">
              <a:solidFill>
                <a:schemeClr val="accent6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ご自身で考えた川柳のみ応募可能です。</a:t>
            </a:r>
            <a:r>
              <a:rPr lang="en-US" altLang="ja-JP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AI</a:t>
            </a:r>
            <a:r>
              <a:rPr lang="ja-JP" altLang="en-US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とかダメです。</a:t>
            </a:r>
            <a:endParaRPr kumimoji="1" lang="ja-JP" altLang="en-US" sz="1200" dirty="0">
              <a:solidFill>
                <a:schemeClr val="accent6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8" name="WordArt 6">
            <a:extLst>
              <a:ext uri="{FF2B5EF4-FFF2-40B4-BE49-F238E27FC236}">
                <a16:creationId xmlns:a16="http://schemas.microsoft.com/office/drawing/2014/main" id="{4443DC92-C6A9-8CA7-51C7-0C1E56CA99EC}"/>
              </a:ext>
            </a:extLst>
          </p:cNvPr>
          <p:cNvSpPr txBox="1">
            <a:spLocks/>
          </p:cNvSpPr>
          <p:nvPr/>
        </p:nvSpPr>
        <p:spPr bwMode="auto">
          <a:xfrm>
            <a:off x="536816" y="7610745"/>
            <a:ext cx="3844357" cy="249486"/>
          </a:xfrm>
          <a:prstGeom prst="rect">
            <a:avLst/>
          </a:prstGeom>
          <a:noFill/>
          <a:effectLst>
            <a:softEdge rad="31750"/>
          </a:effectLst>
        </p:spPr>
        <p:txBody>
          <a:bodyPr wrap="square" lIns="0" tIns="0" rIns="0" bIns="0" numCol="1" fromWordArt="1">
            <a:prstTxWarp prst="textPlain">
              <a:avLst>
                <a:gd name="adj" fmla="val 50000"/>
              </a:avLst>
            </a:prstTxWarp>
            <a:noAutofit/>
          </a:bodyPr>
          <a:lstStyle/>
          <a:p>
            <a:pPr indent="139700" algn="just">
              <a:buNone/>
            </a:pPr>
            <a:r>
              <a:rPr lang="ja-JP" altLang="en-US" sz="1100" dirty="0">
                <a:ln>
                  <a:noFill/>
                </a:ln>
                <a:solidFill>
                  <a:srgbClr val="538135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ＭＳ Ｐゴシック" panose="020B0600070205080204" pitchFamily="50" charset="-128"/>
                <a:ea typeface="HGS創英角ﾎﾟｯﾌﾟ体" panose="040B0A00000000000000" pitchFamily="50" charset="-128"/>
                <a:cs typeface="ＭＳ Ｐゴシック" panose="020B0600070205080204" pitchFamily="50" charset="-128"/>
              </a:rPr>
              <a:t>ウォーキング以外の運動で置き換えＯＫ</a:t>
            </a:r>
            <a:endParaRPr lang="ja-JP" sz="1200" dirty="0"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</p:txBody>
      </p:sp>
      <p:pic>
        <p:nvPicPr>
          <p:cNvPr id="49" name="図 48">
            <a:extLst>
              <a:ext uri="{FF2B5EF4-FFF2-40B4-BE49-F238E27FC236}">
                <a16:creationId xmlns:a16="http://schemas.microsoft.com/office/drawing/2014/main" id="{875470C5-9517-E73D-BED3-063A330CE2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34" r="4770" b="93382"/>
          <a:stretch/>
        </p:blipFill>
        <p:spPr bwMode="auto">
          <a:xfrm rot="21029639">
            <a:off x="89315" y="7567069"/>
            <a:ext cx="324485" cy="3175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975AA030-2D4E-4227-C899-5CB2D19E62C8}"/>
              </a:ext>
            </a:extLst>
          </p:cNvPr>
          <p:cNvSpPr txBox="1"/>
          <p:nvPr/>
        </p:nvSpPr>
        <p:spPr>
          <a:xfrm>
            <a:off x="782046" y="6483056"/>
            <a:ext cx="22995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エントリー用（</a:t>
            </a:r>
            <a:r>
              <a:rPr kumimoji="1" lang="en-US" altLang="ja-JP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8/24</a:t>
            </a:r>
            <a:r>
              <a:rPr kumimoji="1" lang="ja-JP" altLang="en-US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kumimoji="1" lang="en-US" altLang="ja-JP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9/28</a:t>
            </a:r>
            <a:r>
              <a:rPr kumimoji="1" lang="ja-JP" altLang="en-US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C4E6B4A6-CACC-D128-3B8B-7615679EE9A7}"/>
              </a:ext>
            </a:extLst>
          </p:cNvPr>
          <p:cNvSpPr txBox="1"/>
          <p:nvPr/>
        </p:nvSpPr>
        <p:spPr>
          <a:xfrm>
            <a:off x="3283359" y="6500989"/>
            <a:ext cx="24845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結果報告用（</a:t>
            </a:r>
            <a:r>
              <a:rPr kumimoji="1" lang="en-US" altLang="ja-JP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11/30</a:t>
            </a:r>
            <a:r>
              <a:rPr kumimoji="1" lang="ja-JP" altLang="en-US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kumimoji="1" lang="en-US" altLang="ja-JP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12/8</a:t>
            </a:r>
            <a:r>
              <a:rPr kumimoji="1" lang="ja-JP" altLang="en-US" sz="1200" dirty="0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61" name="吹き出し: 角を丸めた四角形 60">
            <a:extLst>
              <a:ext uri="{FF2B5EF4-FFF2-40B4-BE49-F238E27FC236}">
                <a16:creationId xmlns:a16="http://schemas.microsoft.com/office/drawing/2014/main" id="{79579A3D-FD18-2AD6-3BE4-133A7A3F5F3C}"/>
              </a:ext>
            </a:extLst>
          </p:cNvPr>
          <p:cNvSpPr/>
          <p:nvPr/>
        </p:nvSpPr>
        <p:spPr>
          <a:xfrm>
            <a:off x="2816113" y="5562376"/>
            <a:ext cx="934492" cy="732457"/>
          </a:xfrm>
          <a:prstGeom prst="wedgeRoundRectCallout">
            <a:avLst>
              <a:gd name="adj1" fmla="val 57676"/>
              <a:gd name="adj2" fmla="val 69774"/>
              <a:gd name="adj3" fmla="val 16667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00" dirty="0">
                <a:solidFill>
                  <a:srgbClr val="002060"/>
                </a:solidFill>
              </a:rPr>
              <a:t>Excel</a:t>
            </a:r>
            <a:r>
              <a:rPr kumimoji="1" lang="ja-JP" altLang="en-US" sz="900" dirty="0">
                <a:solidFill>
                  <a:srgbClr val="002060"/>
                </a:solidFill>
              </a:rPr>
              <a:t>か紙の提出も必須</a:t>
            </a:r>
            <a:endParaRPr kumimoji="1" lang="ja-JP" altLang="en-US" sz="1200" dirty="0">
              <a:solidFill>
                <a:srgbClr val="002060"/>
              </a:solidFill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2FD80E29-4897-0631-5A48-FBD3AA763E4E}"/>
              </a:ext>
            </a:extLst>
          </p:cNvPr>
          <p:cNvSpPr txBox="1"/>
          <p:nvPr/>
        </p:nvSpPr>
        <p:spPr>
          <a:xfrm>
            <a:off x="3048051" y="9350211"/>
            <a:ext cx="38481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100" dirty="0">
                <a:solidFill>
                  <a:srgbClr val="002060"/>
                </a:solidFill>
              </a:rPr>
              <a:t>※</a:t>
            </a:r>
            <a:r>
              <a:rPr kumimoji="1" lang="ja-JP" altLang="en-US" sz="1100" dirty="0">
                <a:solidFill>
                  <a:srgbClr val="002060"/>
                </a:solidFill>
              </a:rPr>
              <a:t>歩数計は各自ご用意いただきますようお願いいたします</a:t>
            </a:r>
            <a:r>
              <a:rPr kumimoji="1" lang="ja-JP" altLang="en-US" sz="1400" dirty="0">
                <a:solidFill>
                  <a:srgbClr val="002060"/>
                </a:solidFill>
              </a:rPr>
              <a:t>。</a:t>
            </a:r>
            <a:endParaRPr kumimoji="1" lang="en-US" altLang="ja-JP" sz="1400" dirty="0">
              <a:solidFill>
                <a:srgbClr val="002060"/>
              </a:solidFill>
            </a:endParaRPr>
          </a:p>
          <a:p>
            <a:pPr algn="r"/>
            <a:r>
              <a:rPr lang="ja-JP" altLang="en-US" sz="1600" b="1" dirty="0">
                <a:solidFill>
                  <a:srgbClr val="002060"/>
                </a:solidFill>
              </a:rPr>
              <a:t>日油健康保険組合</a:t>
            </a:r>
            <a:endParaRPr kumimoji="1" lang="ja-JP" altLang="en-US" sz="1600" b="1" dirty="0">
              <a:solidFill>
                <a:srgbClr val="002060"/>
              </a:solidFill>
            </a:endParaRPr>
          </a:p>
        </p:txBody>
      </p:sp>
      <p:sp>
        <p:nvSpPr>
          <p:cNvPr id="2" name="吹き出し: 角を丸めた四角形 1">
            <a:extLst>
              <a:ext uri="{FF2B5EF4-FFF2-40B4-BE49-F238E27FC236}">
                <a16:creationId xmlns:a16="http://schemas.microsoft.com/office/drawing/2014/main" id="{67AC327D-6472-BE34-0B42-1FBD7C57DBAE}"/>
              </a:ext>
            </a:extLst>
          </p:cNvPr>
          <p:cNvSpPr/>
          <p:nvPr/>
        </p:nvSpPr>
        <p:spPr>
          <a:xfrm>
            <a:off x="247694" y="5532811"/>
            <a:ext cx="934492" cy="732457"/>
          </a:xfrm>
          <a:prstGeom prst="wedgeRoundRectCallout">
            <a:avLst>
              <a:gd name="adj1" fmla="val 57676"/>
              <a:gd name="adj2" fmla="val 69774"/>
              <a:gd name="adj3" fmla="val 16667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>
                <a:solidFill>
                  <a:srgbClr val="002060"/>
                </a:solidFill>
              </a:rPr>
              <a:t>エントリーは必須</a:t>
            </a:r>
            <a:endParaRPr kumimoji="1" lang="ja-JP" altLang="en-US" sz="1200" dirty="0">
              <a:solidFill>
                <a:srgbClr val="002060"/>
              </a:solidFill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FB54A88-66D6-71C8-AE2A-744098BC3AC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3190" y="7956905"/>
            <a:ext cx="6254569" cy="1380608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AA5AF0D1-9701-4D92-4CCB-F8BC6F811F5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23224" y="5287357"/>
            <a:ext cx="1180756" cy="1188789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FD2DA44D-0597-8684-0158-5A632BA4171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52362" y="5281069"/>
            <a:ext cx="1180756" cy="1180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881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195</Words>
  <Application>Microsoft Office PowerPoint</Application>
  <PresentationFormat>A4 210 x 297 mm</PresentationFormat>
  <Paragraphs>33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HGP創英角ﾎﾟｯﾌﾟ体</vt:lpstr>
      <vt:lpstr>Meiryo UI</vt:lpstr>
      <vt:lpstr>ＭＳ Ｐゴシック</vt:lpstr>
      <vt:lpstr>游ゴシック</vt:lpstr>
      <vt:lpstr>游ゴシック Light</vt:lpstr>
      <vt:lpstr>Arial</vt:lpstr>
      <vt:lpstr>Century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千葉 有希子</dc:creator>
  <cp:lastModifiedBy>千葉 有希子</cp:lastModifiedBy>
  <cp:revision>16</cp:revision>
  <dcterms:created xsi:type="dcterms:W3CDTF">2026-07-23T01:38:50Z</dcterms:created>
  <dcterms:modified xsi:type="dcterms:W3CDTF">2026-08-21T01:22:04Z</dcterms:modified>
</cp:coreProperties>
</file>